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6387" autoAdjust="0"/>
  </p:normalViewPr>
  <p:slideViewPr>
    <p:cSldViewPr snapToGrid="0">
      <p:cViewPr varScale="1">
        <p:scale>
          <a:sx n="40" d="100"/>
          <a:sy n="40" d="100"/>
        </p:scale>
        <p:origin x="2674" y="2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81434e34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81434e34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81434e348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81434e348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81434e348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81434e348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81434e3486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81434e348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81434e3486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81434e348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81434e3486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81434e3486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7e1fcf4a91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7e1fcf4a91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7e1fcf4a9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7e1fcf4a9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7e1fcf4a9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7e1fcf4a9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81434e3486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81434e348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4ce82f95b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4ce82f95b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e1fcf4a91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e1fcf4a91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83fb4b98e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83fb4b98e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83fb4b98e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83fb4b98e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ceb643f5f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4ceb643f5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ceb643f5f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4ceb643f5f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858783db1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858783db1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4ce82f95b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4ce82f95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4ce82f95b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4ce82f95b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ce82f95b0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4ce82f95b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4ce82f95b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4ce82f95b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4ce82f95b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4ce82f95b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4ce82f95b0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4ce82f95b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4ce82f95b0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4ce82f95b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11700" y="1846725"/>
            <a:ext cx="8520600" cy="9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a:t>Modeling Autonomous Systems</a:t>
            </a:r>
            <a:endParaRPr/>
          </a:p>
        </p:txBody>
      </p:sp>
      <p:sp>
        <p:nvSpPr>
          <p:cNvPr id="87" name="Google Shape;87;p13"/>
          <p:cNvSpPr txBox="1">
            <a:spLocks noGrp="1"/>
          </p:cNvSpPr>
          <p:nvPr>
            <p:ph type="subTitle" idx="1"/>
          </p:nvPr>
        </p:nvSpPr>
        <p:spPr>
          <a:xfrm>
            <a:off x="311700" y="276472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a:t>Giacomo Sfratato, Michele Intrevado, Martina Nolletti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body" idx="1"/>
          </p:nvPr>
        </p:nvSpPr>
        <p:spPr>
          <a:xfrm flipH="1">
            <a:off x="729500" y="1918225"/>
            <a:ext cx="3321000" cy="2552700"/>
          </a:xfrm>
          <a:prstGeom prst="rect">
            <a:avLst/>
          </a:prstGeom>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it" sz="1700" b="1"/>
              <a:t>Goal</a:t>
            </a:r>
            <a:r>
              <a:rPr lang="it" sz="1700"/>
              <a:t>: it  tells how functional and non-functional requirements are met.</a:t>
            </a:r>
            <a:endParaRPr sz="1700"/>
          </a:p>
          <a:p>
            <a:pPr marL="457200" lvl="0" indent="-336550" algn="l" rtl="0">
              <a:spcBef>
                <a:spcPts val="0"/>
              </a:spcBef>
              <a:spcAft>
                <a:spcPts val="0"/>
              </a:spcAft>
              <a:buSzPts val="1700"/>
              <a:buChar char="●"/>
            </a:pPr>
            <a:r>
              <a:rPr lang="it" sz="1700" b="1"/>
              <a:t>Strategy</a:t>
            </a:r>
            <a:r>
              <a:rPr lang="it" sz="1700"/>
              <a:t>: ways to prove the goal.</a:t>
            </a:r>
            <a:endParaRPr sz="1700"/>
          </a:p>
          <a:p>
            <a:pPr marL="457200" lvl="0" indent="-336550" algn="l" rtl="0">
              <a:spcBef>
                <a:spcPts val="0"/>
              </a:spcBef>
              <a:spcAft>
                <a:spcPts val="0"/>
              </a:spcAft>
              <a:buSzPts val="1700"/>
              <a:buChar char="●"/>
            </a:pPr>
            <a:r>
              <a:rPr lang="it" sz="1700" b="1"/>
              <a:t>Solution</a:t>
            </a:r>
            <a:r>
              <a:rPr lang="it" sz="1700"/>
              <a:t>: they represent evidences in support of the goal.</a:t>
            </a:r>
            <a:endParaRPr sz="1700"/>
          </a:p>
        </p:txBody>
      </p:sp>
      <p:pic>
        <p:nvPicPr>
          <p:cNvPr id="152" name="Google Shape;152;p22"/>
          <p:cNvPicPr preferRelativeResize="0"/>
          <p:nvPr/>
        </p:nvPicPr>
        <p:blipFill>
          <a:blip r:embed="rId3">
            <a:alphaModFix/>
          </a:blip>
          <a:stretch>
            <a:fillRect/>
          </a:stretch>
        </p:blipFill>
        <p:spPr>
          <a:xfrm>
            <a:off x="4572000" y="1418138"/>
            <a:ext cx="3846149" cy="2951086"/>
          </a:xfrm>
          <a:prstGeom prst="rect">
            <a:avLst/>
          </a:prstGeom>
          <a:noFill/>
          <a:ln>
            <a:noFill/>
          </a:ln>
        </p:spPr>
      </p:pic>
      <p:sp>
        <p:nvSpPr>
          <p:cNvPr id="153" name="Google Shape;153;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10</a:t>
            </a:fld>
            <a:endParaRPr/>
          </a:p>
        </p:txBody>
      </p:sp>
      <p:sp>
        <p:nvSpPr>
          <p:cNvPr id="154" name="Google Shape;154;p22"/>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Goal Structuring Notation (GSN)</a:t>
            </a:r>
            <a:endParaRPr/>
          </a:p>
        </p:txBody>
      </p:sp>
      <p:sp>
        <p:nvSpPr>
          <p:cNvPr id="155" name="Google Shape;155;p22"/>
          <p:cNvSpPr txBox="1"/>
          <p:nvPr/>
        </p:nvSpPr>
        <p:spPr>
          <a:xfrm>
            <a:off x="435325" y="4595475"/>
            <a:ext cx="8322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800">
                <a:latin typeface="Raleway"/>
                <a:ea typeface="Raleway"/>
                <a:cs typeface="Raleway"/>
                <a:sym typeface="Raleway"/>
              </a:rPr>
              <a:t>[3] </a:t>
            </a:r>
            <a:r>
              <a:rPr lang="it" sz="800">
                <a:solidFill>
                  <a:srgbClr val="333333"/>
                </a:solidFill>
                <a:highlight>
                  <a:srgbClr val="FFFFFF"/>
                </a:highlight>
              </a:rPr>
              <a:t>M. A. Langford, K. H. Chan, J. E. Fleck, P. K. McKinley and B. H. C. Cheng, "MoDALAS: Model-Driven Assurance for Learning-Enabled Autonomous Systems," </a:t>
            </a:r>
            <a:r>
              <a:rPr lang="it" sz="800" i="1">
                <a:solidFill>
                  <a:srgbClr val="333333"/>
                </a:solidFill>
                <a:highlight>
                  <a:srgbClr val="FFFFFF"/>
                </a:highlight>
              </a:rPr>
              <a:t>2021 ACM/IEEE 24th International Conference on Model Driven Engineering Languages and Systems (MODELS)</a:t>
            </a:r>
            <a:r>
              <a:rPr lang="it" sz="800">
                <a:solidFill>
                  <a:srgbClr val="333333"/>
                </a:solidFill>
                <a:highlight>
                  <a:srgbClr val="FFFFFF"/>
                </a:highlight>
              </a:rPr>
              <a:t>, 2021, pp. 182-193, doi: 10.1109/MODELS50736.2021.00027.</a:t>
            </a:r>
            <a:endParaRPr sz="8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body" idx="1"/>
          </p:nvPr>
        </p:nvSpPr>
        <p:spPr>
          <a:xfrm>
            <a:off x="729450" y="1853850"/>
            <a:ext cx="3675600" cy="248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2000" b="1"/>
              <a:t>Objects:</a:t>
            </a:r>
            <a:endParaRPr sz="2000" b="1"/>
          </a:p>
          <a:p>
            <a:pPr marL="457200" lvl="0" indent="-355600" algn="l" rtl="0">
              <a:spcBef>
                <a:spcPts val="0"/>
              </a:spcBef>
              <a:spcAft>
                <a:spcPts val="0"/>
              </a:spcAft>
              <a:buSzPts val="2000"/>
              <a:buChar char="-"/>
            </a:pPr>
            <a:r>
              <a:rPr lang="it" sz="2000"/>
              <a:t>Goal</a:t>
            </a:r>
            <a:endParaRPr sz="2000"/>
          </a:p>
          <a:p>
            <a:pPr marL="457200" lvl="0" indent="-355600" algn="l" rtl="0">
              <a:spcBef>
                <a:spcPts val="0"/>
              </a:spcBef>
              <a:spcAft>
                <a:spcPts val="0"/>
              </a:spcAft>
              <a:buSzPts val="2000"/>
              <a:buChar char="-"/>
            </a:pPr>
            <a:r>
              <a:rPr lang="it" sz="2000"/>
              <a:t>Agent (human or sensor)</a:t>
            </a:r>
            <a:endParaRPr sz="2000"/>
          </a:p>
          <a:p>
            <a:pPr marL="457200" lvl="0" indent="-355600" algn="l" rtl="0">
              <a:spcBef>
                <a:spcPts val="0"/>
              </a:spcBef>
              <a:spcAft>
                <a:spcPts val="0"/>
              </a:spcAft>
              <a:buSzPts val="2000"/>
              <a:buChar char="-"/>
            </a:pPr>
            <a:r>
              <a:rPr lang="it" sz="2000"/>
              <a:t>Refinement</a:t>
            </a:r>
            <a:endParaRPr sz="2000"/>
          </a:p>
        </p:txBody>
      </p:sp>
      <p:pic>
        <p:nvPicPr>
          <p:cNvPr id="161" name="Google Shape;161;p23"/>
          <p:cNvPicPr preferRelativeResize="0"/>
          <p:nvPr/>
        </p:nvPicPr>
        <p:blipFill>
          <a:blip r:embed="rId3">
            <a:alphaModFix/>
          </a:blip>
          <a:stretch>
            <a:fillRect/>
          </a:stretch>
        </p:blipFill>
        <p:spPr>
          <a:xfrm>
            <a:off x="5304075" y="1539725"/>
            <a:ext cx="3333750" cy="3019425"/>
          </a:xfrm>
          <a:prstGeom prst="rect">
            <a:avLst/>
          </a:prstGeom>
          <a:noFill/>
          <a:ln>
            <a:noFill/>
          </a:ln>
        </p:spPr>
      </p:pic>
      <p:cxnSp>
        <p:nvCxnSpPr>
          <p:cNvPr id="162" name="Google Shape;162;p23"/>
          <p:cNvCxnSpPr>
            <a:endCxn id="163" idx="1"/>
          </p:cNvCxnSpPr>
          <p:nvPr/>
        </p:nvCxnSpPr>
        <p:spPr>
          <a:xfrm rot="10800000" flipH="1">
            <a:off x="1886075" y="1802525"/>
            <a:ext cx="4660200" cy="637800"/>
          </a:xfrm>
          <a:prstGeom prst="straightConnector1">
            <a:avLst/>
          </a:prstGeom>
          <a:noFill/>
          <a:ln w="9525" cap="flat" cmpd="sng">
            <a:solidFill>
              <a:schemeClr val="dk2"/>
            </a:solidFill>
            <a:prstDash val="solid"/>
            <a:round/>
            <a:headEnd type="none" w="med" len="med"/>
            <a:tailEnd type="triangle" w="med" len="med"/>
          </a:ln>
        </p:spPr>
      </p:cxnSp>
      <p:cxnSp>
        <p:nvCxnSpPr>
          <p:cNvPr id="164" name="Google Shape;164;p23"/>
          <p:cNvCxnSpPr>
            <a:endCxn id="165" idx="1"/>
          </p:cNvCxnSpPr>
          <p:nvPr/>
        </p:nvCxnSpPr>
        <p:spPr>
          <a:xfrm>
            <a:off x="1925550" y="2440450"/>
            <a:ext cx="4132800" cy="264900"/>
          </a:xfrm>
          <a:prstGeom prst="curvedConnector3">
            <a:avLst>
              <a:gd name="adj1" fmla="val 65421"/>
            </a:avLst>
          </a:prstGeom>
          <a:noFill/>
          <a:ln w="9525" cap="flat" cmpd="sng">
            <a:solidFill>
              <a:schemeClr val="dk2"/>
            </a:solidFill>
            <a:prstDash val="solid"/>
            <a:round/>
            <a:headEnd type="none" w="med" len="med"/>
            <a:tailEnd type="triangle" w="med" len="med"/>
          </a:ln>
        </p:spPr>
      </p:cxnSp>
      <p:cxnSp>
        <p:nvCxnSpPr>
          <p:cNvPr id="166" name="Google Shape;166;p23"/>
          <p:cNvCxnSpPr>
            <a:endCxn id="167" idx="1"/>
          </p:cNvCxnSpPr>
          <p:nvPr/>
        </p:nvCxnSpPr>
        <p:spPr>
          <a:xfrm>
            <a:off x="1938800" y="2453625"/>
            <a:ext cx="3560400" cy="1200600"/>
          </a:xfrm>
          <a:prstGeom prst="curvedConnector3">
            <a:avLst>
              <a:gd name="adj1" fmla="val 83715"/>
            </a:avLst>
          </a:prstGeom>
          <a:noFill/>
          <a:ln w="9525" cap="flat" cmpd="sng">
            <a:solidFill>
              <a:schemeClr val="dk2"/>
            </a:solidFill>
            <a:prstDash val="solid"/>
            <a:round/>
            <a:headEnd type="none" w="med" len="med"/>
            <a:tailEnd type="triangle" w="med" len="med"/>
          </a:ln>
        </p:spPr>
      </p:cxnSp>
      <p:sp>
        <p:nvSpPr>
          <p:cNvPr id="163" name="Google Shape;163;p23"/>
          <p:cNvSpPr/>
          <p:nvPr/>
        </p:nvSpPr>
        <p:spPr>
          <a:xfrm>
            <a:off x="6546275" y="1484075"/>
            <a:ext cx="1402800" cy="6369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6058350" y="2340850"/>
            <a:ext cx="2622600" cy="7290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5499200" y="3289725"/>
            <a:ext cx="2622600" cy="7290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11</a:t>
            </a:fld>
            <a:endParaRPr/>
          </a:p>
        </p:txBody>
      </p:sp>
      <p:sp>
        <p:nvSpPr>
          <p:cNvPr id="169" name="Google Shape;169;p23"/>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KAOS Goal Modeling Notation</a:t>
            </a:r>
            <a:endParaRPr/>
          </a:p>
        </p:txBody>
      </p:sp>
      <p:sp>
        <p:nvSpPr>
          <p:cNvPr id="170" name="Google Shape;170;p23"/>
          <p:cNvSpPr txBox="1"/>
          <p:nvPr/>
        </p:nvSpPr>
        <p:spPr>
          <a:xfrm>
            <a:off x="919550" y="4777300"/>
            <a:ext cx="75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1000">
                <a:latin typeface="Raleway"/>
                <a:ea typeface="Raleway"/>
                <a:cs typeface="Raleway"/>
                <a:sym typeface="Raleway"/>
              </a:rPr>
              <a:t>[4] http://www.cse.msu.edu/~cse870/Lectures/Notes/02c-kaos-goal-modeling-bhc-v3-notes.pdf</a:t>
            </a:r>
            <a:endParaRPr sz="10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4"/>
          <p:cNvPicPr preferRelativeResize="0"/>
          <p:nvPr/>
        </p:nvPicPr>
        <p:blipFill>
          <a:blip r:embed="rId3">
            <a:alphaModFix/>
          </a:blip>
          <a:stretch>
            <a:fillRect/>
          </a:stretch>
        </p:blipFill>
        <p:spPr>
          <a:xfrm>
            <a:off x="4949110" y="1318650"/>
            <a:ext cx="3405940" cy="3333475"/>
          </a:xfrm>
          <a:prstGeom prst="rect">
            <a:avLst/>
          </a:prstGeom>
          <a:noFill/>
          <a:ln>
            <a:noFill/>
          </a:ln>
        </p:spPr>
      </p:pic>
      <p:sp>
        <p:nvSpPr>
          <p:cNvPr id="176" name="Google Shape;176;p24"/>
          <p:cNvSpPr txBox="1">
            <a:spLocks noGrp="1"/>
          </p:cNvSpPr>
          <p:nvPr>
            <p:ph type="body" idx="1"/>
          </p:nvPr>
        </p:nvSpPr>
        <p:spPr>
          <a:xfrm>
            <a:off x="729450" y="2049538"/>
            <a:ext cx="4219800" cy="1871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 sz="1600" b="1"/>
              <a:t>Goal Categories:</a:t>
            </a:r>
            <a:endParaRPr sz="1600" b="1"/>
          </a:p>
          <a:p>
            <a:pPr marL="360000" lvl="0" indent="-330200" algn="l" rtl="0">
              <a:spcBef>
                <a:spcPts val="0"/>
              </a:spcBef>
              <a:spcAft>
                <a:spcPts val="0"/>
              </a:spcAft>
              <a:buSzPts val="1600"/>
              <a:buChar char="-"/>
            </a:pPr>
            <a:r>
              <a:rPr lang="it" sz="1600" b="1"/>
              <a:t>Invariant</a:t>
            </a:r>
            <a:r>
              <a:rPr lang="it" sz="1600"/>
              <a:t>: must </a:t>
            </a:r>
            <a:r>
              <a:rPr lang="it" sz="1600" b="1"/>
              <a:t>ALWAYS </a:t>
            </a:r>
            <a:r>
              <a:rPr lang="it" sz="1600"/>
              <a:t>be satisfied</a:t>
            </a:r>
            <a:endParaRPr sz="1600"/>
          </a:p>
          <a:p>
            <a:pPr marL="457200" lvl="0" indent="0" algn="l" rtl="0">
              <a:spcBef>
                <a:spcPts val="1200"/>
              </a:spcBef>
              <a:spcAft>
                <a:spcPts val="0"/>
              </a:spcAft>
              <a:buNone/>
            </a:pPr>
            <a:endParaRPr sz="1600"/>
          </a:p>
          <a:p>
            <a:pPr marL="360000" lvl="0" indent="-330200" algn="l" rtl="0">
              <a:spcBef>
                <a:spcPts val="1200"/>
              </a:spcBef>
              <a:spcAft>
                <a:spcPts val="0"/>
              </a:spcAft>
              <a:buSzPts val="1600"/>
              <a:buChar char="-"/>
            </a:pPr>
            <a:r>
              <a:rPr lang="it" sz="1600" b="1"/>
              <a:t>Non-invariant</a:t>
            </a:r>
            <a:r>
              <a:rPr lang="it" sz="1600"/>
              <a:t>: can </a:t>
            </a:r>
            <a:r>
              <a:rPr lang="it" sz="1600" b="1"/>
              <a:t>temporarily</a:t>
            </a:r>
            <a:r>
              <a:rPr lang="it" sz="1600"/>
              <a:t> be unsatisfied</a:t>
            </a:r>
            <a:endParaRPr sz="1600"/>
          </a:p>
        </p:txBody>
      </p:sp>
      <p:cxnSp>
        <p:nvCxnSpPr>
          <p:cNvPr id="177" name="Google Shape;177;p24"/>
          <p:cNvCxnSpPr>
            <a:endCxn id="178" idx="1"/>
          </p:cNvCxnSpPr>
          <p:nvPr/>
        </p:nvCxnSpPr>
        <p:spPr>
          <a:xfrm rot="10800000" flipH="1">
            <a:off x="4510650" y="1761975"/>
            <a:ext cx="1696800" cy="717900"/>
          </a:xfrm>
          <a:prstGeom prst="straightConnector1">
            <a:avLst/>
          </a:prstGeom>
          <a:noFill/>
          <a:ln w="9525" cap="flat" cmpd="sng">
            <a:solidFill>
              <a:schemeClr val="dk2"/>
            </a:solidFill>
            <a:prstDash val="solid"/>
            <a:round/>
            <a:headEnd type="none" w="med" len="med"/>
            <a:tailEnd type="triangle" w="med" len="med"/>
          </a:ln>
        </p:spPr>
      </p:cxnSp>
      <p:sp>
        <p:nvSpPr>
          <p:cNvPr id="178" name="Google Shape;178;p24"/>
          <p:cNvSpPr/>
          <p:nvPr/>
        </p:nvSpPr>
        <p:spPr>
          <a:xfrm>
            <a:off x="6207450" y="1389225"/>
            <a:ext cx="1599300" cy="7455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12</a:t>
            </a:fld>
            <a:endParaRPr/>
          </a:p>
        </p:txBody>
      </p:sp>
      <p:sp>
        <p:nvSpPr>
          <p:cNvPr id="180" name="Google Shape;180;p24"/>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KAOS Goal Modeling Notation</a:t>
            </a:r>
            <a:endParaRPr/>
          </a:p>
        </p:txBody>
      </p:sp>
      <p:sp>
        <p:nvSpPr>
          <p:cNvPr id="181" name="Google Shape;181;p24"/>
          <p:cNvSpPr txBox="1"/>
          <p:nvPr/>
        </p:nvSpPr>
        <p:spPr>
          <a:xfrm>
            <a:off x="919550" y="4777300"/>
            <a:ext cx="75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1000">
                <a:latin typeface="Raleway"/>
                <a:ea typeface="Raleway"/>
                <a:cs typeface="Raleway"/>
                <a:sym typeface="Raleway"/>
              </a:rPr>
              <a:t>[4] http://www.cse.msu.edu/~cse870/Lectures/Notes/02c-kaos-goal-modeling-bhc-v3-notes.pdf</a:t>
            </a:r>
            <a:endParaRPr sz="10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5"/>
          <p:cNvPicPr preferRelativeResize="0"/>
          <p:nvPr/>
        </p:nvPicPr>
        <p:blipFill>
          <a:blip r:embed="rId3">
            <a:alphaModFix/>
          </a:blip>
          <a:stretch>
            <a:fillRect/>
          </a:stretch>
        </p:blipFill>
        <p:spPr>
          <a:xfrm>
            <a:off x="4949110" y="1318650"/>
            <a:ext cx="3405940" cy="3333475"/>
          </a:xfrm>
          <a:prstGeom prst="rect">
            <a:avLst/>
          </a:prstGeom>
          <a:noFill/>
          <a:ln>
            <a:noFill/>
          </a:ln>
        </p:spPr>
      </p:pic>
      <p:cxnSp>
        <p:nvCxnSpPr>
          <p:cNvPr id="187" name="Google Shape;187;p25"/>
          <p:cNvCxnSpPr>
            <a:endCxn id="188" idx="1"/>
          </p:cNvCxnSpPr>
          <p:nvPr/>
        </p:nvCxnSpPr>
        <p:spPr>
          <a:xfrm rot="10800000" flipH="1">
            <a:off x="4273175" y="3232450"/>
            <a:ext cx="822900" cy="210300"/>
          </a:xfrm>
          <a:prstGeom prst="straightConnector1">
            <a:avLst/>
          </a:prstGeom>
          <a:noFill/>
          <a:ln w="9525" cap="flat" cmpd="sng">
            <a:solidFill>
              <a:schemeClr val="dk2"/>
            </a:solidFill>
            <a:prstDash val="solid"/>
            <a:round/>
            <a:headEnd type="none" w="med" len="med"/>
            <a:tailEnd type="triangle" w="med" len="med"/>
          </a:ln>
        </p:spPr>
      </p:cxnSp>
      <p:sp>
        <p:nvSpPr>
          <p:cNvPr id="188" name="Google Shape;188;p25"/>
          <p:cNvSpPr/>
          <p:nvPr/>
        </p:nvSpPr>
        <p:spPr>
          <a:xfrm>
            <a:off x="5096075" y="2385400"/>
            <a:ext cx="3340800" cy="16941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13</a:t>
            </a:fld>
            <a:endParaRPr/>
          </a:p>
        </p:txBody>
      </p:sp>
      <p:sp>
        <p:nvSpPr>
          <p:cNvPr id="190" name="Google Shape;190;p25"/>
          <p:cNvSpPr txBox="1">
            <a:spLocks noGrp="1"/>
          </p:cNvSpPr>
          <p:nvPr>
            <p:ph type="body" idx="1"/>
          </p:nvPr>
        </p:nvSpPr>
        <p:spPr>
          <a:xfrm>
            <a:off x="729450" y="2049525"/>
            <a:ext cx="3899700" cy="1871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 sz="1600" b="1"/>
              <a:t>Goal Categories:</a:t>
            </a:r>
            <a:endParaRPr sz="1600" b="1"/>
          </a:p>
          <a:p>
            <a:pPr marL="360000" lvl="0" indent="-330200" algn="l" rtl="0">
              <a:spcBef>
                <a:spcPts val="0"/>
              </a:spcBef>
              <a:spcAft>
                <a:spcPts val="0"/>
              </a:spcAft>
              <a:buSzPts val="1600"/>
              <a:buChar char="-"/>
            </a:pPr>
            <a:r>
              <a:rPr lang="it" sz="1600" b="1"/>
              <a:t>Invariant</a:t>
            </a:r>
            <a:r>
              <a:rPr lang="it" sz="1600"/>
              <a:t>: must </a:t>
            </a:r>
            <a:r>
              <a:rPr lang="it" sz="1600" b="1"/>
              <a:t>ALWAYS </a:t>
            </a:r>
            <a:r>
              <a:rPr lang="it" sz="1600"/>
              <a:t>be satisfied</a:t>
            </a:r>
            <a:endParaRPr sz="1600"/>
          </a:p>
          <a:p>
            <a:pPr marL="457200" lvl="0" indent="0" algn="l" rtl="0">
              <a:spcBef>
                <a:spcPts val="1200"/>
              </a:spcBef>
              <a:spcAft>
                <a:spcPts val="0"/>
              </a:spcAft>
              <a:buNone/>
            </a:pPr>
            <a:endParaRPr sz="1600"/>
          </a:p>
          <a:p>
            <a:pPr marL="360000" lvl="0" indent="-330200" algn="l" rtl="0">
              <a:spcBef>
                <a:spcPts val="1200"/>
              </a:spcBef>
              <a:spcAft>
                <a:spcPts val="0"/>
              </a:spcAft>
              <a:buSzPts val="1600"/>
              <a:buChar char="-"/>
            </a:pPr>
            <a:r>
              <a:rPr lang="it" sz="1600" b="1"/>
              <a:t>Non-invariant</a:t>
            </a:r>
            <a:r>
              <a:rPr lang="it" sz="1600"/>
              <a:t>: can </a:t>
            </a:r>
            <a:r>
              <a:rPr lang="it" sz="1600" b="1"/>
              <a:t>temporarily</a:t>
            </a:r>
            <a:r>
              <a:rPr lang="it" sz="1600"/>
              <a:t> be unsatisfied</a:t>
            </a:r>
            <a:endParaRPr sz="1600"/>
          </a:p>
        </p:txBody>
      </p:sp>
      <p:sp>
        <p:nvSpPr>
          <p:cNvPr id="191" name="Google Shape;191;p25"/>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KAOS Goal Modeling Notation</a:t>
            </a:r>
            <a:endParaRPr/>
          </a:p>
        </p:txBody>
      </p:sp>
      <p:sp>
        <p:nvSpPr>
          <p:cNvPr id="192" name="Google Shape;192;p25"/>
          <p:cNvSpPr txBox="1"/>
          <p:nvPr/>
        </p:nvSpPr>
        <p:spPr>
          <a:xfrm>
            <a:off x="919550" y="4777300"/>
            <a:ext cx="75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1000">
                <a:latin typeface="Raleway"/>
                <a:ea typeface="Raleway"/>
                <a:cs typeface="Raleway"/>
                <a:sym typeface="Raleway"/>
              </a:rPr>
              <a:t>[4] http://www.cse.msu.edu/~cse870/Lectures/Notes/02c-kaos-goal-modeling-bhc-v3-notes.pdf</a:t>
            </a:r>
            <a:endParaRPr sz="1000">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6"/>
          <p:cNvPicPr preferRelativeResize="0"/>
          <p:nvPr/>
        </p:nvPicPr>
        <p:blipFill>
          <a:blip r:embed="rId3">
            <a:alphaModFix/>
          </a:blip>
          <a:stretch>
            <a:fillRect/>
          </a:stretch>
        </p:blipFill>
        <p:spPr>
          <a:xfrm>
            <a:off x="5304075" y="1539725"/>
            <a:ext cx="3333750" cy="3019425"/>
          </a:xfrm>
          <a:prstGeom prst="rect">
            <a:avLst/>
          </a:prstGeom>
          <a:noFill/>
          <a:ln>
            <a:noFill/>
          </a:ln>
        </p:spPr>
      </p:pic>
      <p:cxnSp>
        <p:nvCxnSpPr>
          <p:cNvPr id="198" name="Google Shape;198;p26"/>
          <p:cNvCxnSpPr/>
          <p:nvPr/>
        </p:nvCxnSpPr>
        <p:spPr>
          <a:xfrm>
            <a:off x="4128100" y="2836000"/>
            <a:ext cx="3102600" cy="1494300"/>
          </a:xfrm>
          <a:prstGeom prst="curvedConnector3">
            <a:avLst>
              <a:gd name="adj1" fmla="val 16153"/>
            </a:avLst>
          </a:prstGeom>
          <a:noFill/>
          <a:ln w="9525" cap="flat" cmpd="sng">
            <a:solidFill>
              <a:schemeClr val="dk2"/>
            </a:solidFill>
            <a:prstDash val="solid"/>
            <a:round/>
            <a:headEnd type="none" w="med" len="med"/>
            <a:tailEnd type="triangle" w="med" len="med"/>
          </a:ln>
        </p:spPr>
      </p:cxnSp>
      <p:sp>
        <p:nvSpPr>
          <p:cNvPr id="199" name="Google Shape;199;p26"/>
          <p:cNvSpPr/>
          <p:nvPr/>
        </p:nvSpPr>
        <p:spPr>
          <a:xfrm>
            <a:off x="7251050" y="4052450"/>
            <a:ext cx="975900" cy="5625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14</a:t>
            </a:fld>
            <a:endParaRPr/>
          </a:p>
        </p:txBody>
      </p:sp>
      <p:sp>
        <p:nvSpPr>
          <p:cNvPr id="201" name="Google Shape;201;p26"/>
          <p:cNvSpPr txBox="1">
            <a:spLocks noGrp="1"/>
          </p:cNvSpPr>
          <p:nvPr>
            <p:ph type="body" idx="1"/>
          </p:nvPr>
        </p:nvSpPr>
        <p:spPr>
          <a:xfrm>
            <a:off x="729450" y="1853850"/>
            <a:ext cx="3675600" cy="248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2000" b="1"/>
              <a:t>Objects:</a:t>
            </a:r>
            <a:endParaRPr sz="2000" b="1"/>
          </a:p>
          <a:p>
            <a:pPr marL="457200" lvl="0" indent="-355600" algn="l" rtl="0">
              <a:spcBef>
                <a:spcPts val="0"/>
              </a:spcBef>
              <a:spcAft>
                <a:spcPts val="0"/>
              </a:spcAft>
              <a:buSzPts val="2000"/>
              <a:buChar char="-"/>
            </a:pPr>
            <a:r>
              <a:rPr lang="it" sz="2000"/>
              <a:t>Goal</a:t>
            </a:r>
            <a:endParaRPr sz="2000"/>
          </a:p>
          <a:p>
            <a:pPr marL="457200" lvl="0" indent="-355600" algn="l" rtl="0">
              <a:spcBef>
                <a:spcPts val="0"/>
              </a:spcBef>
              <a:spcAft>
                <a:spcPts val="0"/>
              </a:spcAft>
              <a:buSzPts val="2000"/>
              <a:buChar char="-"/>
            </a:pPr>
            <a:r>
              <a:rPr lang="it" sz="2000"/>
              <a:t>Agent (human or sensor)</a:t>
            </a:r>
            <a:endParaRPr sz="2000"/>
          </a:p>
          <a:p>
            <a:pPr marL="457200" lvl="0" indent="-355600" algn="l" rtl="0">
              <a:spcBef>
                <a:spcPts val="0"/>
              </a:spcBef>
              <a:spcAft>
                <a:spcPts val="0"/>
              </a:spcAft>
              <a:buSzPts val="2000"/>
              <a:buChar char="-"/>
            </a:pPr>
            <a:r>
              <a:rPr lang="it" sz="2000"/>
              <a:t>Refinement</a:t>
            </a:r>
            <a:endParaRPr sz="2000"/>
          </a:p>
        </p:txBody>
      </p:sp>
      <p:sp>
        <p:nvSpPr>
          <p:cNvPr id="202" name="Google Shape;202;p26"/>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KAOS Goal Modeling Notation</a:t>
            </a:r>
            <a:endParaRPr/>
          </a:p>
        </p:txBody>
      </p:sp>
      <p:sp>
        <p:nvSpPr>
          <p:cNvPr id="203" name="Google Shape;203;p26"/>
          <p:cNvSpPr txBox="1"/>
          <p:nvPr/>
        </p:nvSpPr>
        <p:spPr>
          <a:xfrm>
            <a:off x="919550" y="4777300"/>
            <a:ext cx="75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1000">
                <a:latin typeface="Raleway"/>
                <a:ea typeface="Raleway"/>
                <a:cs typeface="Raleway"/>
                <a:sym typeface="Raleway"/>
              </a:rPr>
              <a:t>[4] http://www.cse.msu.edu/~cse870/Lectures/Notes/02c-kaos-goal-modeling-bhc-v3-notes.pdf</a:t>
            </a:r>
            <a:endParaRPr sz="10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7"/>
          <p:cNvPicPr preferRelativeResize="0"/>
          <p:nvPr/>
        </p:nvPicPr>
        <p:blipFill>
          <a:blip r:embed="rId3">
            <a:alphaModFix/>
          </a:blip>
          <a:stretch>
            <a:fillRect/>
          </a:stretch>
        </p:blipFill>
        <p:spPr>
          <a:xfrm>
            <a:off x="5304075" y="1539725"/>
            <a:ext cx="3333750" cy="3019425"/>
          </a:xfrm>
          <a:prstGeom prst="rect">
            <a:avLst/>
          </a:prstGeom>
          <a:noFill/>
          <a:ln>
            <a:noFill/>
          </a:ln>
        </p:spPr>
      </p:pic>
      <p:cxnSp>
        <p:nvCxnSpPr>
          <p:cNvPr id="209" name="Google Shape;209;p27"/>
          <p:cNvCxnSpPr>
            <a:endCxn id="210" idx="2"/>
          </p:cNvCxnSpPr>
          <p:nvPr/>
        </p:nvCxnSpPr>
        <p:spPr>
          <a:xfrm rot="10800000" flipH="1">
            <a:off x="2730050" y="2256625"/>
            <a:ext cx="4405800" cy="9222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210" name="Google Shape;210;p27"/>
          <p:cNvSpPr/>
          <p:nvPr/>
        </p:nvSpPr>
        <p:spPr>
          <a:xfrm>
            <a:off x="7135850" y="2141425"/>
            <a:ext cx="386400" cy="230400"/>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6258175" y="3022400"/>
            <a:ext cx="965700" cy="304800"/>
          </a:xfrm>
          <a:prstGeom prst="ellipse">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 name="Google Shape;212;p27"/>
          <p:cNvCxnSpPr>
            <a:endCxn id="211" idx="2"/>
          </p:cNvCxnSpPr>
          <p:nvPr/>
        </p:nvCxnSpPr>
        <p:spPr>
          <a:xfrm rot="10800000" flipH="1">
            <a:off x="2769775" y="3174800"/>
            <a:ext cx="3488400" cy="42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213" name="Google Shape;213;p27"/>
          <p:cNvSpPr txBox="1"/>
          <p:nvPr/>
        </p:nvSpPr>
        <p:spPr>
          <a:xfrm>
            <a:off x="5855050" y="2943000"/>
            <a:ext cx="34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800">
                <a:latin typeface="Lato"/>
                <a:ea typeface="Lato"/>
                <a:cs typeface="Lato"/>
                <a:sym typeface="Lato"/>
              </a:rPr>
              <a:t>OR</a:t>
            </a:r>
            <a:endParaRPr sz="800">
              <a:latin typeface="Lato"/>
              <a:ea typeface="Lato"/>
              <a:cs typeface="Lato"/>
              <a:sym typeface="Lato"/>
            </a:endParaRPr>
          </a:p>
        </p:txBody>
      </p:sp>
      <p:sp>
        <p:nvSpPr>
          <p:cNvPr id="214" name="Google Shape;214;p27"/>
          <p:cNvSpPr txBox="1"/>
          <p:nvPr/>
        </p:nvSpPr>
        <p:spPr>
          <a:xfrm>
            <a:off x="6603825" y="2023375"/>
            <a:ext cx="450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800">
                <a:latin typeface="Lato"/>
                <a:ea typeface="Lato"/>
                <a:cs typeface="Lato"/>
                <a:sym typeface="Lato"/>
              </a:rPr>
              <a:t>AND</a:t>
            </a:r>
            <a:endParaRPr sz="800">
              <a:latin typeface="Lato"/>
              <a:ea typeface="Lato"/>
              <a:cs typeface="Lato"/>
              <a:sym typeface="Lato"/>
            </a:endParaRPr>
          </a:p>
        </p:txBody>
      </p:sp>
      <p:sp>
        <p:nvSpPr>
          <p:cNvPr id="215" name="Google Shape;215;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15</a:t>
            </a:fld>
            <a:endParaRPr/>
          </a:p>
        </p:txBody>
      </p:sp>
      <p:sp>
        <p:nvSpPr>
          <p:cNvPr id="216" name="Google Shape;216;p27"/>
          <p:cNvSpPr txBox="1">
            <a:spLocks noGrp="1"/>
          </p:cNvSpPr>
          <p:nvPr>
            <p:ph type="body" idx="1"/>
          </p:nvPr>
        </p:nvSpPr>
        <p:spPr>
          <a:xfrm>
            <a:off x="729450" y="1853850"/>
            <a:ext cx="3675600" cy="248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2000" b="1"/>
              <a:t>Objects:</a:t>
            </a:r>
            <a:endParaRPr sz="2000" b="1"/>
          </a:p>
          <a:p>
            <a:pPr marL="457200" lvl="0" indent="-355600" algn="l" rtl="0">
              <a:spcBef>
                <a:spcPts val="0"/>
              </a:spcBef>
              <a:spcAft>
                <a:spcPts val="0"/>
              </a:spcAft>
              <a:buSzPts val="2000"/>
              <a:buChar char="-"/>
            </a:pPr>
            <a:r>
              <a:rPr lang="it" sz="2000"/>
              <a:t>Goal</a:t>
            </a:r>
            <a:endParaRPr sz="2000"/>
          </a:p>
          <a:p>
            <a:pPr marL="457200" lvl="0" indent="-355600" algn="l" rtl="0">
              <a:spcBef>
                <a:spcPts val="0"/>
              </a:spcBef>
              <a:spcAft>
                <a:spcPts val="0"/>
              </a:spcAft>
              <a:buSzPts val="2000"/>
              <a:buChar char="-"/>
            </a:pPr>
            <a:r>
              <a:rPr lang="it" sz="2000"/>
              <a:t>Agent (human or sensor)</a:t>
            </a:r>
            <a:endParaRPr sz="2000"/>
          </a:p>
          <a:p>
            <a:pPr marL="457200" lvl="0" indent="-355600" algn="l" rtl="0">
              <a:spcBef>
                <a:spcPts val="0"/>
              </a:spcBef>
              <a:spcAft>
                <a:spcPts val="0"/>
              </a:spcAft>
              <a:buSzPts val="2000"/>
              <a:buChar char="-"/>
            </a:pPr>
            <a:r>
              <a:rPr lang="it" sz="2000"/>
              <a:t>Refinement</a:t>
            </a:r>
            <a:endParaRPr sz="2000"/>
          </a:p>
        </p:txBody>
      </p:sp>
      <p:sp>
        <p:nvSpPr>
          <p:cNvPr id="217" name="Google Shape;217;p27"/>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KAOS Goal Modeling Notation</a:t>
            </a:r>
            <a:endParaRPr/>
          </a:p>
        </p:txBody>
      </p:sp>
      <p:sp>
        <p:nvSpPr>
          <p:cNvPr id="218" name="Google Shape;218;p27"/>
          <p:cNvSpPr txBox="1"/>
          <p:nvPr/>
        </p:nvSpPr>
        <p:spPr>
          <a:xfrm>
            <a:off x="919550" y="4777300"/>
            <a:ext cx="75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1000">
                <a:latin typeface="Raleway"/>
                <a:ea typeface="Raleway"/>
                <a:cs typeface="Raleway"/>
                <a:sym typeface="Raleway"/>
              </a:rPr>
              <a:t>[4] http://www.cse.msu.edu/~cse870/Lectures/Notes/02c-kaos-goal-modeling-bhc-v3-notes.pdf</a:t>
            </a:r>
            <a:endParaRPr sz="10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729450" y="1322450"/>
            <a:ext cx="82692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3700"/>
              <a:t>Can Learning-Enabled Systems be trusted in safety critical situations?</a:t>
            </a:r>
            <a:endParaRPr sz="3700"/>
          </a:p>
        </p:txBody>
      </p:sp>
      <p:sp>
        <p:nvSpPr>
          <p:cNvPr id="224" name="Google Shape;224;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body" idx="1"/>
          </p:nvPr>
        </p:nvSpPr>
        <p:spPr>
          <a:xfrm>
            <a:off x="727650" y="1984400"/>
            <a:ext cx="7688700" cy="2063700"/>
          </a:xfrm>
          <a:prstGeom prst="rect">
            <a:avLst/>
          </a:prstGeom>
        </p:spPr>
        <p:txBody>
          <a:bodyPr spcFirstLastPara="1" wrap="square" lIns="91425" tIns="91425" rIns="91425" bIns="91425" anchor="t" anchorCtr="0">
            <a:normAutofit lnSpcReduction="20000"/>
          </a:bodyPr>
          <a:lstStyle/>
          <a:p>
            <a:pPr marL="0" lvl="0" indent="0" algn="l" rtl="0">
              <a:lnSpc>
                <a:spcPct val="150000"/>
              </a:lnSpc>
              <a:spcBef>
                <a:spcPts val="0"/>
              </a:spcBef>
              <a:spcAft>
                <a:spcPts val="0"/>
              </a:spcAft>
              <a:buNone/>
            </a:pPr>
            <a:r>
              <a:rPr lang="it" sz="1500"/>
              <a:t>The MoDALAS framework enables an LES (AI/ML components) to monitor and evaluate goal models at run time to determine whether or not LECs can be expected to meet functional objectives</a:t>
            </a:r>
            <a:endParaRPr sz="1500"/>
          </a:p>
          <a:p>
            <a:pPr marL="0" lvl="0" indent="0" algn="l" rtl="0">
              <a:lnSpc>
                <a:spcPct val="150000"/>
              </a:lnSpc>
              <a:spcBef>
                <a:spcPts val="1200"/>
              </a:spcBef>
              <a:spcAft>
                <a:spcPts val="1200"/>
              </a:spcAft>
              <a:buNone/>
            </a:pPr>
            <a:r>
              <a:rPr lang="it" sz="1500"/>
              <a:t>Behavior oracles are used to assess the capability of LECs under varying run-time conditions. The resulting self-adaptive LES can then detect when its components are operating outside of performance boundaries and adapt accordingly.</a:t>
            </a:r>
            <a:endParaRPr sz="1500"/>
          </a:p>
        </p:txBody>
      </p:sp>
      <p:sp>
        <p:nvSpPr>
          <p:cNvPr id="230" name="Google Shape;230;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17</a:t>
            </a:fld>
            <a:endParaRPr/>
          </a:p>
        </p:txBody>
      </p:sp>
      <p:sp>
        <p:nvSpPr>
          <p:cNvPr id="231" name="Google Shape;231;p29"/>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it" sz="2300"/>
              <a:t>MoDALAS</a:t>
            </a:r>
            <a:r>
              <a:rPr lang="it" sz="2300" baseline="30000"/>
              <a:t>[2]</a:t>
            </a:r>
            <a:r>
              <a:rPr lang="it" sz="2300"/>
              <a:t> Framework</a:t>
            </a:r>
            <a:endParaRPr sz="2300"/>
          </a:p>
          <a:p>
            <a:pPr marL="0" lvl="0" indent="0" algn="l" rtl="0">
              <a:spcBef>
                <a:spcPts val="0"/>
              </a:spcBef>
              <a:spcAft>
                <a:spcPts val="0"/>
              </a:spcAft>
              <a:buSzPts val="990"/>
              <a:buNone/>
            </a:pPr>
            <a:endParaRPr sz="2300"/>
          </a:p>
        </p:txBody>
      </p:sp>
      <p:sp>
        <p:nvSpPr>
          <p:cNvPr id="232" name="Google Shape;232;p29"/>
          <p:cNvSpPr txBox="1"/>
          <p:nvPr/>
        </p:nvSpPr>
        <p:spPr>
          <a:xfrm>
            <a:off x="435325" y="4595475"/>
            <a:ext cx="8322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800">
                <a:latin typeface="Raleway"/>
                <a:ea typeface="Raleway"/>
                <a:cs typeface="Raleway"/>
                <a:sym typeface="Raleway"/>
              </a:rPr>
              <a:t>[3] </a:t>
            </a:r>
            <a:r>
              <a:rPr lang="it" sz="800">
                <a:solidFill>
                  <a:srgbClr val="333333"/>
                </a:solidFill>
                <a:highlight>
                  <a:srgbClr val="FFFFFF"/>
                </a:highlight>
              </a:rPr>
              <a:t>M. A. Langford, K. H. Chan, J. E. Fleck, P. K. McKinley and B. H. C. Cheng, "MoDALAS: Model-Driven Assurance for Learning-Enabled Autonomous Systems," </a:t>
            </a:r>
            <a:r>
              <a:rPr lang="it" sz="800" i="1">
                <a:solidFill>
                  <a:srgbClr val="333333"/>
                </a:solidFill>
                <a:highlight>
                  <a:srgbClr val="FFFFFF"/>
                </a:highlight>
              </a:rPr>
              <a:t>2021 ACM/IEEE 24th International Conference on Model Driven Engineering Languages and Systems (MODELS)</a:t>
            </a:r>
            <a:r>
              <a:rPr lang="it" sz="800">
                <a:solidFill>
                  <a:srgbClr val="333333"/>
                </a:solidFill>
                <a:highlight>
                  <a:srgbClr val="FFFFFF"/>
                </a:highlight>
              </a:rPr>
              <a:t>, 2021, pp. 182-193, doi: 10.1109/MODELS50736.2021.00027.</a:t>
            </a:r>
            <a:endParaRPr sz="800">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3700"/>
              <a:t>How does it work?</a:t>
            </a:r>
            <a:endParaRPr sz="3700"/>
          </a:p>
        </p:txBody>
      </p:sp>
      <p:sp>
        <p:nvSpPr>
          <p:cNvPr id="238" name="Google Shape;238;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1"/>
          <p:cNvPicPr preferRelativeResize="0"/>
          <p:nvPr/>
        </p:nvPicPr>
        <p:blipFill>
          <a:blip r:embed="rId3">
            <a:alphaModFix/>
          </a:blip>
          <a:stretch>
            <a:fillRect/>
          </a:stretch>
        </p:blipFill>
        <p:spPr>
          <a:xfrm>
            <a:off x="729475" y="1475562"/>
            <a:ext cx="7570500" cy="2987963"/>
          </a:xfrm>
          <a:prstGeom prst="rect">
            <a:avLst/>
          </a:prstGeom>
          <a:noFill/>
          <a:ln>
            <a:noFill/>
          </a:ln>
        </p:spPr>
      </p:pic>
      <p:sp>
        <p:nvSpPr>
          <p:cNvPr id="244" name="Google Shape;244;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19</a:t>
            </a:fld>
            <a:endParaRPr/>
          </a:p>
        </p:txBody>
      </p:sp>
      <p:sp>
        <p:nvSpPr>
          <p:cNvPr id="245" name="Google Shape;245;p31"/>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300"/>
              <a:t>MoDALAS: how it works</a:t>
            </a:r>
            <a:endParaRPr sz="2300"/>
          </a:p>
        </p:txBody>
      </p:sp>
      <p:sp>
        <p:nvSpPr>
          <p:cNvPr id="246" name="Google Shape;246;p31"/>
          <p:cNvSpPr txBox="1"/>
          <p:nvPr/>
        </p:nvSpPr>
        <p:spPr>
          <a:xfrm>
            <a:off x="435325" y="4595475"/>
            <a:ext cx="8322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800">
                <a:latin typeface="Raleway"/>
                <a:ea typeface="Raleway"/>
                <a:cs typeface="Raleway"/>
                <a:sym typeface="Raleway"/>
              </a:rPr>
              <a:t>[3] </a:t>
            </a:r>
            <a:r>
              <a:rPr lang="it" sz="800">
                <a:solidFill>
                  <a:srgbClr val="333333"/>
                </a:solidFill>
                <a:highlight>
                  <a:srgbClr val="FFFFFF"/>
                </a:highlight>
              </a:rPr>
              <a:t>M. A. Langford, K. H. Chan, J. E. Fleck, P. K. McKinley and B. H. C. Cheng, "MoDALAS: Model-Driven Assurance for Learning-Enabled Autonomous Systems," </a:t>
            </a:r>
            <a:r>
              <a:rPr lang="it" sz="800" i="1">
                <a:solidFill>
                  <a:srgbClr val="333333"/>
                </a:solidFill>
                <a:highlight>
                  <a:srgbClr val="FFFFFF"/>
                </a:highlight>
              </a:rPr>
              <a:t>2021 ACM/IEEE 24th International Conference on Model Driven Engineering Languages and Systems (MODELS)</a:t>
            </a:r>
            <a:r>
              <a:rPr lang="it" sz="800">
                <a:solidFill>
                  <a:srgbClr val="333333"/>
                </a:solidFill>
                <a:highlight>
                  <a:srgbClr val="FFFFFF"/>
                </a:highlight>
              </a:rPr>
              <a:t>, 2021, pp. 182-193, doi: 10.1109/MODELS50736.2021.00027.</a:t>
            </a:r>
            <a:endParaRPr sz="8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754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 sz="3700"/>
              <a:t>What is an Autonomous System?</a:t>
            </a:r>
            <a:endParaRPr sz="3700"/>
          </a:p>
        </p:txBody>
      </p:sp>
      <p:sp>
        <p:nvSpPr>
          <p:cNvPr id="93" name="Google Shape;9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body" idx="1"/>
          </p:nvPr>
        </p:nvSpPr>
        <p:spPr>
          <a:xfrm>
            <a:off x="551100" y="1498625"/>
            <a:ext cx="8045400" cy="3143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it" sz="1800" b="1"/>
              <a:t>Design Time</a:t>
            </a:r>
            <a:endParaRPr sz="1800" b="1"/>
          </a:p>
          <a:p>
            <a:pPr marL="457200" lvl="0" indent="-330200" algn="l" rtl="0">
              <a:spcBef>
                <a:spcPts val="1200"/>
              </a:spcBef>
              <a:spcAft>
                <a:spcPts val="0"/>
              </a:spcAft>
              <a:buSzPts val="1600"/>
              <a:buAutoNum type="arabicPeriod"/>
            </a:pPr>
            <a:r>
              <a:rPr lang="it" sz="1600" b="1"/>
              <a:t>Step D1 - MAPE Instantiation</a:t>
            </a:r>
            <a:br>
              <a:rPr lang="it" sz="1600"/>
            </a:br>
            <a:r>
              <a:rPr lang="it" sz="1600"/>
              <a:t>Adaption manager (MAPE-K loop) instantiated to manage adaptations, must monitor same system attributes referenced by KAOS goal models.</a:t>
            </a:r>
            <a:endParaRPr sz="1600"/>
          </a:p>
          <a:p>
            <a:pPr marL="457200" lvl="0" indent="-330200" algn="l" rtl="0">
              <a:spcBef>
                <a:spcPts val="1000"/>
              </a:spcBef>
              <a:spcAft>
                <a:spcPts val="1200"/>
              </a:spcAft>
              <a:buSzPts val="1600"/>
              <a:buAutoNum type="arabicPeriod"/>
            </a:pPr>
            <a:r>
              <a:rPr lang="it" sz="1600" b="1"/>
              <a:t>Step D2 - Construction of Behavior Oracle</a:t>
            </a:r>
            <a:br>
              <a:rPr lang="it" sz="1600"/>
            </a:br>
            <a:r>
              <a:rPr lang="it" sz="1600"/>
              <a:t>MoDALAS uses </a:t>
            </a:r>
            <a:r>
              <a:rPr lang="it" sz="1600" b="1"/>
              <a:t>behavior oracles</a:t>
            </a:r>
            <a:r>
              <a:rPr lang="it" sz="1600"/>
              <a:t> (DNN) to monitor and assess each LEC at run time. Behavior oracles assess the type of LEC behavior to expect under varying run-time conditions. </a:t>
            </a:r>
            <a:endParaRPr sz="1800" b="1"/>
          </a:p>
        </p:txBody>
      </p:sp>
      <p:sp>
        <p:nvSpPr>
          <p:cNvPr id="252" name="Google Shape;252;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20</a:t>
            </a:fld>
            <a:endParaRPr/>
          </a:p>
        </p:txBody>
      </p:sp>
      <p:sp>
        <p:nvSpPr>
          <p:cNvPr id="253" name="Google Shape;253;p32"/>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300"/>
              <a:t>MoDALAS: how it works</a:t>
            </a:r>
            <a:endParaRPr sz="2300"/>
          </a:p>
          <a:p>
            <a:pPr marL="0" lvl="0" indent="0" algn="l" rtl="0">
              <a:spcBef>
                <a:spcPts val="0"/>
              </a:spcBef>
              <a:spcAft>
                <a:spcPts val="0"/>
              </a:spcAft>
              <a:buSzPts val="990"/>
              <a:buNone/>
            </a:pPr>
            <a:endParaRPr sz="2300"/>
          </a:p>
        </p:txBody>
      </p:sp>
      <p:sp>
        <p:nvSpPr>
          <p:cNvPr id="254" name="Google Shape;254;p32"/>
          <p:cNvSpPr txBox="1"/>
          <p:nvPr/>
        </p:nvSpPr>
        <p:spPr>
          <a:xfrm>
            <a:off x="435325" y="4595475"/>
            <a:ext cx="8322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800">
                <a:latin typeface="Raleway"/>
                <a:ea typeface="Raleway"/>
                <a:cs typeface="Raleway"/>
                <a:sym typeface="Raleway"/>
              </a:rPr>
              <a:t>[3] </a:t>
            </a:r>
            <a:r>
              <a:rPr lang="it" sz="800">
                <a:solidFill>
                  <a:srgbClr val="333333"/>
                </a:solidFill>
                <a:highlight>
                  <a:srgbClr val="FFFFFF"/>
                </a:highlight>
              </a:rPr>
              <a:t>M. A. Langford, K. H. Chan, J. E. Fleck, P. K. McKinley and B. H. C. Cheng, "MoDALAS: Model-Driven Assurance for Learning-Enabled Autonomous Systems," </a:t>
            </a:r>
            <a:r>
              <a:rPr lang="it" sz="800" i="1">
                <a:solidFill>
                  <a:srgbClr val="333333"/>
                </a:solidFill>
                <a:highlight>
                  <a:srgbClr val="FFFFFF"/>
                </a:highlight>
              </a:rPr>
              <a:t>2021 ACM/IEEE 24th International Conference on Model Driven Engineering Languages and Systems (MODELS)</a:t>
            </a:r>
            <a:r>
              <a:rPr lang="it" sz="800">
                <a:solidFill>
                  <a:srgbClr val="333333"/>
                </a:solidFill>
                <a:highlight>
                  <a:srgbClr val="FFFFFF"/>
                </a:highlight>
              </a:rPr>
              <a:t>, 2021, pp. 182-193, doi: 10.1109/MODELS50736.2021.00027.</a:t>
            </a:r>
            <a:endParaRPr sz="8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txBox="1">
            <a:spLocks noGrp="1"/>
          </p:cNvSpPr>
          <p:nvPr>
            <p:ph type="body" idx="1"/>
          </p:nvPr>
        </p:nvSpPr>
        <p:spPr>
          <a:xfrm>
            <a:off x="551100" y="1498625"/>
            <a:ext cx="8045400" cy="3143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it" sz="1800" b="1"/>
              <a:t>Run Time</a:t>
            </a:r>
            <a:endParaRPr sz="1800" b="1"/>
          </a:p>
          <a:p>
            <a:pPr marL="457200" lvl="0" indent="-330200" algn="l" rtl="0">
              <a:spcBef>
                <a:spcPts val="1200"/>
              </a:spcBef>
              <a:spcAft>
                <a:spcPts val="0"/>
              </a:spcAft>
              <a:buSzPts val="1600"/>
              <a:buAutoNum type="arabicPeriod"/>
            </a:pPr>
            <a:r>
              <a:rPr lang="it" sz="1600" b="1"/>
              <a:t>Step R1 - Monitor</a:t>
            </a:r>
            <a:br>
              <a:rPr lang="it" sz="1600" b="1"/>
            </a:br>
            <a:r>
              <a:rPr lang="it" sz="1600"/>
              <a:t>Observe and record relevant attributes of the managed LES. Step responsible for observing functional system components as well as behavior oracles for LECs.</a:t>
            </a:r>
            <a:endParaRPr sz="1600"/>
          </a:p>
          <a:p>
            <a:pPr marL="457200" lvl="0" indent="-330200" algn="l" rtl="0">
              <a:spcBef>
                <a:spcPts val="1000"/>
              </a:spcBef>
              <a:spcAft>
                <a:spcPts val="1200"/>
              </a:spcAft>
              <a:buSzPts val="1600"/>
              <a:buAutoNum type="arabicPeriod"/>
            </a:pPr>
            <a:r>
              <a:rPr lang="it" sz="1600" b="1"/>
              <a:t>Step R2 - Analyze</a:t>
            </a:r>
            <a:br>
              <a:rPr lang="it" sz="1600" b="1"/>
            </a:br>
            <a:r>
              <a:rPr lang="it" sz="1600"/>
              <a:t>Goal models used to determine if adaptation needed to solve violated requirements. If needed, an adaptation tactic is retrieved from mape-k repository whose preconditions most closely match the current goal model evaluation.</a:t>
            </a:r>
            <a:endParaRPr sz="2100" b="1"/>
          </a:p>
        </p:txBody>
      </p:sp>
      <p:sp>
        <p:nvSpPr>
          <p:cNvPr id="260" name="Google Shape;260;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21</a:t>
            </a:fld>
            <a:endParaRPr/>
          </a:p>
        </p:txBody>
      </p:sp>
      <p:sp>
        <p:nvSpPr>
          <p:cNvPr id="261" name="Google Shape;261;p33"/>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300"/>
              <a:t>MoDALAS: how it works</a:t>
            </a:r>
            <a:endParaRPr sz="2300"/>
          </a:p>
          <a:p>
            <a:pPr marL="0" lvl="0" indent="0" algn="l" rtl="0">
              <a:spcBef>
                <a:spcPts val="0"/>
              </a:spcBef>
              <a:spcAft>
                <a:spcPts val="0"/>
              </a:spcAft>
              <a:buSzPts val="990"/>
              <a:buNone/>
            </a:pPr>
            <a:endParaRPr sz="2300"/>
          </a:p>
        </p:txBody>
      </p:sp>
      <p:sp>
        <p:nvSpPr>
          <p:cNvPr id="262" name="Google Shape;262;p33"/>
          <p:cNvSpPr txBox="1"/>
          <p:nvPr/>
        </p:nvSpPr>
        <p:spPr>
          <a:xfrm>
            <a:off x="435325" y="4595475"/>
            <a:ext cx="8322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800">
                <a:latin typeface="Raleway"/>
                <a:ea typeface="Raleway"/>
                <a:cs typeface="Raleway"/>
                <a:sym typeface="Raleway"/>
              </a:rPr>
              <a:t>[3] </a:t>
            </a:r>
            <a:r>
              <a:rPr lang="it" sz="800">
                <a:solidFill>
                  <a:srgbClr val="333333"/>
                </a:solidFill>
                <a:highlight>
                  <a:srgbClr val="FFFFFF"/>
                </a:highlight>
              </a:rPr>
              <a:t>M. A. Langford, K. H. Chan, J. E. Fleck, P. K. McKinley and B. H. C. Cheng, "MoDALAS: Model-Driven Assurance for Learning-Enabled Autonomous Systems," </a:t>
            </a:r>
            <a:r>
              <a:rPr lang="it" sz="800" i="1">
                <a:solidFill>
                  <a:srgbClr val="333333"/>
                </a:solidFill>
                <a:highlight>
                  <a:srgbClr val="FFFFFF"/>
                </a:highlight>
              </a:rPr>
              <a:t>2021 ACM/IEEE 24th International Conference on Model Driven Engineering Languages and Systems (MODELS)</a:t>
            </a:r>
            <a:r>
              <a:rPr lang="it" sz="800">
                <a:solidFill>
                  <a:srgbClr val="333333"/>
                </a:solidFill>
                <a:highlight>
                  <a:srgbClr val="FFFFFF"/>
                </a:highlight>
              </a:rPr>
              <a:t>, 2021, pp. 182-193, doi: 10.1109/MODELS50736.2021.00027.</a:t>
            </a:r>
            <a:endParaRPr sz="800">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txBox="1">
            <a:spLocks noGrp="1"/>
          </p:cNvSpPr>
          <p:nvPr>
            <p:ph type="body" idx="1"/>
          </p:nvPr>
        </p:nvSpPr>
        <p:spPr>
          <a:xfrm>
            <a:off x="551100" y="1498625"/>
            <a:ext cx="8045400" cy="3143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it" sz="1800" b="1"/>
              <a:t>Run Time</a:t>
            </a:r>
            <a:endParaRPr sz="1800" b="1"/>
          </a:p>
          <a:p>
            <a:pPr marL="457200" lvl="0" indent="-330200" algn="l" rtl="0">
              <a:spcBef>
                <a:spcPts val="1200"/>
              </a:spcBef>
              <a:spcAft>
                <a:spcPts val="0"/>
              </a:spcAft>
              <a:buSzPts val="1600"/>
              <a:buAutoNum type="arabicPeriod"/>
            </a:pPr>
            <a:r>
              <a:rPr lang="it" sz="1600" b="1"/>
              <a:t>Step R3 - Plan</a:t>
            </a:r>
            <a:br>
              <a:rPr lang="it" sz="1600" b="1"/>
            </a:br>
            <a:r>
              <a:rPr lang="it" sz="1600"/>
              <a:t>A platform-specific procedure is generated for implementing the actions associated with the selected tactic.</a:t>
            </a:r>
            <a:endParaRPr sz="1600"/>
          </a:p>
          <a:p>
            <a:pPr marL="457200" lvl="0" indent="-330200" algn="l" rtl="0">
              <a:spcBef>
                <a:spcPts val="1000"/>
              </a:spcBef>
              <a:spcAft>
                <a:spcPts val="1200"/>
              </a:spcAft>
              <a:buSzPts val="1600"/>
              <a:buAutoNum type="arabicPeriod"/>
            </a:pPr>
            <a:r>
              <a:rPr lang="it" sz="1600" b="1"/>
              <a:t>Step R4 - Execute</a:t>
            </a:r>
            <a:br>
              <a:rPr lang="it" sz="1600"/>
            </a:br>
            <a:r>
              <a:rPr lang="it" sz="1600"/>
              <a:t>Step R4 is responsible for interfacing with and reconfiguring the managed LES according. Since adaptations may not be safe to perform in all states of the LES, Step R4 must determine safe states where the LES can be reconfigured.</a:t>
            </a:r>
            <a:endParaRPr sz="2100" b="1"/>
          </a:p>
        </p:txBody>
      </p:sp>
      <p:sp>
        <p:nvSpPr>
          <p:cNvPr id="268" name="Google Shape;268;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22</a:t>
            </a:fld>
            <a:endParaRPr/>
          </a:p>
        </p:txBody>
      </p:sp>
      <p:sp>
        <p:nvSpPr>
          <p:cNvPr id="269" name="Google Shape;269;p34"/>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300"/>
              <a:t>MoDALAS: how it works</a:t>
            </a:r>
            <a:endParaRPr sz="2300"/>
          </a:p>
        </p:txBody>
      </p:sp>
      <p:sp>
        <p:nvSpPr>
          <p:cNvPr id="270" name="Google Shape;270;p34"/>
          <p:cNvSpPr txBox="1"/>
          <p:nvPr/>
        </p:nvSpPr>
        <p:spPr>
          <a:xfrm>
            <a:off x="435325" y="4595475"/>
            <a:ext cx="8322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800">
                <a:latin typeface="Raleway"/>
                <a:ea typeface="Raleway"/>
                <a:cs typeface="Raleway"/>
                <a:sym typeface="Raleway"/>
              </a:rPr>
              <a:t>[3] </a:t>
            </a:r>
            <a:r>
              <a:rPr lang="it" sz="800">
                <a:solidFill>
                  <a:srgbClr val="333333"/>
                </a:solidFill>
                <a:highlight>
                  <a:srgbClr val="FFFFFF"/>
                </a:highlight>
              </a:rPr>
              <a:t>M. A. Langford, K. H. Chan, J. E. Fleck, P. K. McKinley and B. H. C. Cheng, "MoDALAS: Model-Driven Assurance for Learning-Enabled Autonomous Systems," </a:t>
            </a:r>
            <a:r>
              <a:rPr lang="it" sz="800" i="1">
                <a:solidFill>
                  <a:srgbClr val="333333"/>
                </a:solidFill>
                <a:highlight>
                  <a:srgbClr val="FFFFFF"/>
                </a:highlight>
              </a:rPr>
              <a:t>2021 ACM/IEEE 24th International Conference on Model Driven Engineering Languages and Systems (MODELS)</a:t>
            </a:r>
            <a:r>
              <a:rPr lang="it" sz="800">
                <a:solidFill>
                  <a:srgbClr val="333333"/>
                </a:solidFill>
                <a:highlight>
                  <a:srgbClr val="FFFFFF"/>
                </a:highlight>
              </a:rPr>
              <a:t>, 2021, pp. 182-193, doi: 10.1109/MODELS50736.2021.00027.</a:t>
            </a:r>
            <a:endParaRPr sz="8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3700"/>
              <a:t>Conclusions</a:t>
            </a:r>
            <a:endParaRPr sz="3700"/>
          </a:p>
        </p:txBody>
      </p:sp>
      <p:sp>
        <p:nvSpPr>
          <p:cNvPr id="276" name="Google Shape;276;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6"/>
          <p:cNvSpPr txBox="1">
            <a:spLocks noGrp="1"/>
          </p:cNvSpPr>
          <p:nvPr>
            <p:ph type="body" idx="1"/>
          </p:nvPr>
        </p:nvSpPr>
        <p:spPr>
          <a:xfrm>
            <a:off x="727650" y="1639550"/>
            <a:ext cx="7688700" cy="2979000"/>
          </a:xfrm>
          <a:prstGeom prst="rect">
            <a:avLst/>
          </a:prstGeom>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it" sz="1600"/>
              <a:t>We briefly introduced autonomous systems and the key differences with normal software systems.</a:t>
            </a:r>
            <a:endParaRPr sz="1600"/>
          </a:p>
          <a:p>
            <a:pPr marL="457200" lvl="0" indent="-330200" algn="l" rtl="0">
              <a:spcBef>
                <a:spcPts val="1000"/>
              </a:spcBef>
              <a:spcAft>
                <a:spcPts val="0"/>
              </a:spcAft>
              <a:buSzPts val="1600"/>
              <a:buChar char="●"/>
            </a:pPr>
            <a:r>
              <a:rPr lang="it" sz="1600"/>
              <a:t>We learned about KAOS and GSN goal structuring and modeling notations and saw how they can be used in a framework both at design time, to better and more precisely understand what are the system’s goals and requirement, and at run time, so that the system is able to change its behaviour dynamically in order to keep complying with its goals and requirements.</a:t>
            </a:r>
            <a:endParaRPr sz="1600"/>
          </a:p>
          <a:p>
            <a:pPr marL="457200" lvl="0" indent="-330200" algn="l" rtl="0">
              <a:spcBef>
                <a:spcPts val="1200"/>
              </a:spcBef>
              <a:spcAft>
                <a:spcPts val="1200"/>
              </a:spcAft>
              <a:buSzPts val="1600"/>
              <a:buChar char="●"/>
            </a:pPr>
            <a:r>
              <a:rPr lang="it" sz="1600"/>
              <a:t>This approach allows to improve the trustworthiness of a learned behavior autonomous system so that it can also be used in a safety critical environment.</a:t>
            </a:r>
            <a:endParaRPr sz="1600"/>
          </a:p>
        </p:txBody>
      </p:sp>
      <p:sp>
        <p:nvSpPr>
          <p:cNvPr id="282" name="Google Shape;282;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24</a:t>
            </a:fld>
            <a:endParaRPr/>
          </a:p>
        </p:txBody>
      </p:sp>
      <p:sp>
        <p:nvSpPr>
          <p:cNvPr id="283" name="Google Shape;283;p36"/>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300"/>
              <a:t>Conclusions</a:t>
            </a:r>
            <a:endParaRPr sz="23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0" y="0"/>
            <a:ext cx="4572001" cy="2571745"/>
          </a:xfrm>
          <a:prstGeom prst="rect">
            <a:avLst/>
          </a:prstGeom>
          <a:noFill/>
          <a:ln>
            <a:noFill/>
          </a:ln>
        </p:spPr>
      </p:pic>
      <p:pic>
        <p:nvPicPr>
          <p:cNvPr id="289" name="Google Shape;289;p37"/>
          <p:cNvPicPr preferRelativeResize="0"/>
          <p:nvPr/>
        </p:nvPicPr>
        <p:blipFill>
          <a:blip r:embed="rId4">
            <a:alphaModFix/>
          </a:blip>
          <a:stretch>
            <a:fillRect/>
          </a:stretch>
        </p:blipFill>
        <p:spPr>
          <a:xfrm>
            <a:off x="4572000" y="1"/>
            <a:ext cx="4572017" cy="2571751"/>
          </a:xfrm>
          <a:prstGeom prst="rect">
            <a:avLst/>
          </a:prstGeom>
          <a:noFill/>
          <a:ln>
            <a:noFill/>
          </a:ln>
        </p:spPr>
      </p:pic>
      <p:pic>
        <p:nvPicPr>
          <p:cNvPr id="290" name="Google Shape;290;p37"/>
          <p:cNvPicPr preferRelativeResize="0"/>
          <p:nvPr/>
        </p:nvPicPr>
        <p:blipFill>
          <a:blip r:embed="rId5">
            <a:alphaModFix/>
          </a:blip>
          <a:stretch>
            <a:fillRect/>
          </a:stretch>
        </p:blipFill>
        <p:spPr>
          <a:xfrm>
            <a:off x="0" y="2571751"/>
            <a:ext cx="4572017" cy="2571751"/>
          </a:xfrm>
          <a:prstGeom prst="rect">
            <a:avLst/>
          </a:prstGeom>
          <a:noFill/>
          <a:ln>
            <a:noFill/>
          </a:ln>
        </p:spPr>
      </p:pic>
      <p:pic>
        <p:nvPicPr>
          <p:cNvPr id="291" name="Google Shape;291;p37"/>
          <p:cNvPicPr preferRelativeResize="0"/>
          <p:nvPr/>
        </p:nvPicPr>
        <p:blipFill>
          <a:blip r:embed="rId6">
            <a:alphaModFix/>
          </a:blip>
          <a:stretch>
            <a:fillRect/>
          </a:stretch>
        </p:blipFill>
        <p:spPr>
          <a:xfrm>
            <a:off x="4572025" y="2571750"/>
            <a:ext cx="4572001" cy="25717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What is an Autonomous System?</a:t>
            </a:r>
            <a:endParaRPr/>
          </a:p>
        </p:txBody>
      </p:sp>
      <p:sp>
        <p:nvSpPr>
          <p:cNvPr id="99" name="Google Shape;99;p15"/>
          <p:cNvSpPr txBox="1">
            <a:spLocks noGrp="1"/>
          </p:cNvSpPr>
          <p:nvPr>
            <p:ph type="body" idx="1"/>
          </p:nvPr>
        </p:nvSpPr>
        <p:spPr>
          <a:xfrm>
            <a:off x="921625" y="1717538"/>
            <a:ext cx="2929500" cy="2262600"/>
          </a:xfrm>
          <a:prstGeom prst="rect">
            <a:avLst/>
          </a:prstGeom>
        </p:spPr>
        <p:txBody>
          <a:bodyPr spcFirstLastPara="1" wrap="square" lIns="91425" tIns="91425" rIns="91425" bIns="91425" anchor="t" anchorCtr="0">
            <a:spAutoFit/>
          </a:bodyPr>
          <a:lstStyle/>
          <a:p>
            <a:pPr marL="0" lvl="0" indent="0" algn="l" rtl="0">
              <a:spcBef>
                <a:spcPts val="1200"/>
              </a:spcBef>
              <a:spcAft>
                <a:spcPts val="1200"/>
              </a:spcAft>
              <a:buNone/>
            </a:pPr>
            <a:r>
              <a:rPr lang="it" sz="2000">
                <a:solidFill>
                  <a:srgbClr val="000000"/>
                </a:solidFill>
                <a:latin typeface="Raleway"/>
                <a:ea typeface="Raleway"/>
                <a:cs typeface="Raleway"/>
                <a:sym typeface="Raleway"/>
              </a:rPr>
              <a:t>“An Autonomous System is a system that can change its behavior in response to unanticipated events during operation”</a:t>
            </a:r>
            <a:r>
              <a:rPr lang="it" sz="2000" baseline="30000">
                <a:solidFill>
                  <a:srgbClr val="000000"/>
                </a:solidFill>
                <a:latin typeface="Raleway"/>
                <a:ea typeface="Raleway"/>
                <a:cs typeface="Raleway"/>
                <a:sym typeface="Raleway"/>
              </a:rPr>
              <a:t>[1]</a:t>
            </a:r>
            <a:endParaRPr sz="2000" baseline="30000">
              <a:latin typeface="Raleway"/>
              <a:ea typeface="Raleway"/>
              <a:cs typeface="Raleway"/>
              <a:sym typeface="Raleway"/>
            </a:endParaRPr>
          </a:p>
        </p:txBody>
      </p:sp>
      <p:sp>
        <p:nvSpPr>
          <p:cNvPr id="100" name="Google Shape;100;p15"/>
          <p:cNvSpPr txBox="1"/>
          <p:nvPr/>
        </p:nvSpPr>
        <p:spPr>
          <a:xfrm>
            <a:off x="921625" y="4692475"/>
            <a:ext cx="757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a:latin typeface="Raleway"/>
                <a:ea typeface="Raleway"/>
                <a:cs typeface="Raleway"/>
                <a:sym typeface="Raleway"/>
              </a:rPr>
              <a:t>[1] </a:t>
            </a:r>
            <a:r>
              <a:rPr lang="it" sz="1000">
                <a:solidFill>
                  <a:srgbClr val="222222"/>
                </a:solidFill>
                <a:highlight>
                  <a:srgbClr val="FFFFFF"/>
                </a:highlight>
                <a:latin typeface="Raleway"/>
                <a:ea typeface="Raleway"/>
                <a:cs typeface="Raleway"/>
                <a:sym typeface="Raleway"/>
              </a:rPr>
              <a:t>Watson, David P., and David H. Scheidt. "Autonomous systems." </a:t>
            </a:r>
            <a:r>
              <a:rPr lang="it" sz="1000" i="1">
                <a:solidFill>
                  <a:srgbClr val="222222"/>
                </a:solidFill>
                <a:highlight>
                  <a:srgbClr val="FFFFFF"/>
                </a:highlight>
                <a:latin typeface="Raleway"/>
                <a:ea typeface="Raleway"/>
                <a:cs typeface="Raleway"/>
                <a:sym typeface="Raleway"/>
              </a:rPr>
              <a:t>Johns Hopkins APL technical digest</a:t>
            </a:r>
            <a:r>
              <a:rPr lang="it" sz="1000">
                <a:solidFill>
                  <a:srgbClr val="222222"/>
                </a:solidFill>
                <a:highlight>
                  <a:srgbClr val="FFFFFF"/>
                </a:highlight>
                <a:latin typeface="Raleway"/>
                <a:ea typeface="Raleway"/>
                <a:cs typeface="Raleway"/>
                <a:sym typeface="Raleway"/>
              </a:rPr>
              <a:t> 26.4 (2005): 368-376.</a:t>
            </a:r>
            <a:endParaRPr sz="1000">
              <a:latin typeface="Raleway"/>
              <a:ea typeface="Raleway"/>
              <a:cs typeface="Raleway"/>
              <a:sym typeface="Raleway"/>
            </a:endParaRPr>
          </a:p>
        </p:txBody>
      </p:sp>
      <p:pic>
        <p:nvPicPr>
          <p:cNvPr id="101" name="Google Shape;101;p15"/>
          <p:cNvPicPr preferRelativeResize="0"/>
          <p:nvPr/>
        </p:nvPicPr>
        <p:blipFill>
          <a:blip r:embed="rId3">
            <a:alphaModFix/>
          </a:blip>
          <a:stretch>
            <a:fillRect/>
          </a:stretch>
        </p:blipFill>
        <p:spPr>
          <a:xfrm>
            <a:off x="4146950" y="1556700"/>
            <a:ext cx="4271199" cy="2584274"/>
          </a:xfrm>
          <a:prstGeom prst="rect">
            <a:avLst/>
          </a:prstGeom>
          <a:noFill/>
          <a:ln>
            <a:noFill/>
          </a:ln>
        </p:spPr>
      </p:pic>
      <p:sp>
        <p:nvSpPr>
          <p:cNvPr id="102" name="Google Shape;102;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3700"/>
              <a:t>Differences with Normal Systems</a:t>
            </a:r>
            <a:endParaRPr sz="3700"/>
          </a:p>
        </p:txBody>
      </p:sp>
      <p:sp>
        <p:nvSpPr>
          <p:cNvPr id="108" name="Google Shape;108;p16"/>
          <p:cNvSpPr txBox="1"/>
          <p:nvPr/>
        </p:nvSpPr>
        <p:spPr>
          <a:xfrm>
            <a:off x="1003425" y="2665725"/>
            <a:ext cx="17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09" name="Google Shape;109;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body" idx="1"/>
          </p:nvPr>
        </p:nvSpPr>
        <p:spPr>
          <a:xfrm>
            <a:off x="729450" y="2435150"/>
            <a:ext cx="7688700" cy="934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 sz="1800"/>
              <a:t>The Autonomous System must be able to adapt to situations.</a:t>
            </a:r>
            <a:endParaRPr sz="1800"/>
          </a:p>
          <a:p>
            <a:pPr marL="0" lvl="0" indent="0" algn="l" rtl="0">
              <a:spcBef>
                <a:spcPts val="1200"/>
              </a:spcBef>
              <a:spcAft>
                <a:spcPts val="1200"/>
              </a:spcAft>
              <a:buNone/>
            </a:pPr>
            <a:r>
              <a:rPr lang="it" sz="1800"/>
              <a:t>A normal software system relies on a set of Boolean conditions.</a:t>
            </a:r>
            <a:endParaRPr sz="1800"/>
          </a:p>
        </p:txBody>
      </p:sp>
      <p:sp>
        <p:nvSpPr>
          <p:cNvPr id="115" name="Google Shape;115;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5</a:t>
            </a:fld>
            <a:endParaRPr/>
          </a:p>
        </p:txBody>
      </p:sp>
      <p:sp>
        <p:nvSpPr>
          <p:cNvPr id="116" name="Google Shape;116;p17"/>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Differences with Normal Systems</a:t>
            </a:r>
            <a:endParaRPr/>
          </a:p>
        </p:txBody>
      </p:sp>
      <p:sp>
        <p:nvSpPr>
          <p:cNvPr id="117" name="Google Shape;117;p17"/>
          <p:cNvSpPr txBox="1"/>
          <p:nvPr/>
        </p:nvSpPr>
        <p:spPr>
          <a:xfrm>
            <a:off x="729450" y="4676025"/>
            <a:ext cx="7570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1000">
                <a:latin typeface="Raleway"/>
                <a:ea typeface="Raleway"/>
                <a:cs typeface="Raleway"/>
                <a:sym typeface="Raleway"/>
              </a:rPr>
              <a:t>[1] </a:t>
            </a:r>
            <a:r>
              <a:rPr lang="it" sz="1000">
                <a:solidFill>
                  <a:srgbClr val="222222"/>
                </a:solidFill>
                <a:highlight>
                  <a:srgbClr val="FFFFFF"/>
                </a:highlight>
                <a:latin typeface="Raleway"/>
                <a:ea typeface="Raleway"/>
                <a:cs typeface="Raleway"/>
                <a:sym typeface="Raleway"/>
              </a:rPr>
              <a:t>Watson, David P., </a:t>
            </a:r>
            <a:r>
              <a:rPr lang="it" sz="1000">
                <a:latin typeface="Raleway"/>
                <a:ea typeface="Raleway"/>
                <a:cs typeface="Raleway"/>
                <a:sym typeface="Raleway"/>
              </a:rPr>
              <a:t>and</a:t>
            </a:r>
            <a:r>
              <a:rPr lang="it" sz="1000">
                <a:solidFill>
                  <a:srgbClr val="222222"/>
                </a:solidFill>
                <a:highlight>
                  <a:srgbClr val="FFFFFF"/>
                </a:highlight>
                <a:latin typeface="Raleway"/>
                <a:ea typeface="Raleway"/>
                <a:cs typeface="Raleway"/>
                <a:sym typeface="Raleway"/>
              </a:rPr>
              <a:t> David H. Scheidt. "Autonomous systems." </a:t>
            </a:r>
            <a:r>
              <a:rPr lang="it" sz="1000" i="1">
                <a:solidFill>
                  <a:srgbClr val="222222"/>
                </a:solidFill>
                <a:highlight>
                  <a:srgbClr val="FFFFFF"/>
                </a:highlight>
                <a:latin typeface="Raleway"/>
                <a:ea typeface="Raleway"/>
                <a:cs typeface="Raleway"/>
                <a:sym typeface="Raleway"/>
              </a:rPr>
              <a:t>Johns Hopkins APL technical digest</a:t>
            </a:r>
            <a:r>
              <a:rPr lang="it" sz="1000">
                <a:solidFill>
                  <a:srgbClr val="222222"/>
                </a:solidFill>
                <a:highlight>
                  <a:srgbClr val="FFFFFF"/>
                </a:highlight>
                <a:latin typeface="Raleway"/>
                <a:ea typeface="Raleway"/>
                <a:cs typeface="Raleway"/>
                <a:sym typeface="Raleway"/>
              </a:rPr>
              <a:t> 26.4 (2005): 368-376.</a:t>
            </a:r>
            <a:endParaRPr sz="10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3700"/>
              <a:t>Challenges for modeling Autonomous Systems</a:t>
            </a:r>
            <a:endParaRPr sz="3700"/>
          </a:p>
        </p:txBody>
      </p:sp>
      <p:sp>
        <p:nvSpPr>
          <p:cNvPr id="123" name="Google Shape;12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9"/>
          <p:cNvPicPr preferRelativeResize="0"/>
          <p:nvPr/>
        </p:nvPicPr>
        <p:blipFill>
          <a:blip r:embed="rId3">
            <a:alphaModFix/>
          </a:blip>
          <a:stretch>
            <a:fillRect/>
          </a:stretch>
        </p:blipFill>
        <p:spPr>
          <a:xfrm>
            <a:off x="4715110" y="1996413"/>
            <a:ext cx="3821192" cy="2006126"/>
          </a:xfrm>
          <a:prstGeom prst="rect">
            <a:avLst/>
          </a:prstGeom>
          <a:noFill/>
          <a:ln>
            <a:noFill/>
          </a:ln>
        </p:spPr>
      </p:pic>
      <p:sp>
        <p:nvSpPr>
          <p:cNvPr id="129" name="Google Shape;129;p19"/>
          <p:cNvSpPr txBox="1">
            <a:spLocks noGrp="1"/>
          </p:cNvSpPr>
          <p:nvPr>
            <p:ph type="body" idx="1"/>
          </p:nvPr>
        </p:nvSpPr>
        <p:spPr>
          <a:xfrm>
            <a:off x="729450" y="2061075"/>
            <a:ext cx="3763800" cy="1876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it" sz="1400"/>
              <a:t>Use of some approaches is often limited;</a:t>
            </a:r>
            <a:endParaRPr sz="1400"/>
          </a:p>
          <a:p>
            <a:pPr marL="457200" lvl="0" indent="-317500" algn="l" rtl="0">
              <a:spcBef>
                <a:spcPts val="0"/>
              </a:spcBef>
              <a:spcAft>
                <a:spcPts val="0"/>
              </a:spcAft>
              <a:buSzPts val="1400"/>
              <a:buChar char="●"/>
            </a:pPr>
            <a:r>
              <a:rPr lang="it" sz="1400"/>
              <a:t>Growing complexity of missions and behaviors requests imply the use of complex knowledge;</a:t>
            </a:r>
            <a:endParaRPr sz="1400"/>
          </a:p>
          <a:p>
            <a:pPr marL="457200" lvl="0" indent="-317500" algn="l" rtl="0">
              <a:spcBef>
                <a:spcPts val="0"/>
              </a:spcBef>
              <a:spcAft>
                <a:spcPts val="0"/>
              </a:spcAft>
              <a:buSzPts val="1400"/>
              <a:buChar char="●"/>
            </a:pPr>
            <a:r>
              <a:rPr lang="it" sz="1400"/>
              <a:t>The system should have an internal model that captures what it knows and learns.</a:t>
            </a:r>
            <a:endParaRPr sz="1400"/>
          </a:p>
        </p:txBody>
      </p:sp>
      <p:sp>
        <p:nvSpPr>
          <p:cNvPr id="130" name="Google Shape;130;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7</a:t>
            </a:fld>
            <a:endParaRPr/>
          </a:p>
        </p:txBody>
      </p:sp>
      <p:sp>
        <p:nvSpPr>
          <p:cNvPr id="131" name="Google Shape;131;p19"/>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Challenges for modeling Autonomous Systems</a:t>
            </a:r>
            <a:endParaRPr/>
          </a:p>
        </p:txBody>
      </p:sp>
      <p:sp>
        <p:nvSpPr>
          <p:cNvPr id="132" name="Google Shape;132;p19"/>
          <p:cNvSpPr txBox="1"/>
          <p:nvPr/>
        </p:nvSpPr>
        <p:spPr>
          <a:xfrm>
            <a:off x="729450" y="4657750"/>
            <a:ext cx="8141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1000">
                <a:latin typeface="Raleway"/>
                <a:ea typeface="Raleway"/>
                <a:cs typeface="Raleway"/>
                <a:sym typeface="Raleway"/>
              </a:rPr>
              <a:t>[2] Bocciarelli, Paolo &amp; D'Ambrogio, Andrea &amp; Giglio, Andrea &amp; Paglia, Emiliano. (2015). A Model-driven Framework for Distributed Simulation of Autonomous Systems. 47. </a:t>
            </a:r>
            <a:endParaRPr sz="10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t" sz="3700"/>
              <a:t>Possible Solutions</a:t>
            </a:r>
            <a:endParaRPr sz="3700"/>
          </a:p>
        </p:txBody>
      </p:sp>
      <p:sp>
        <p:nvSpPr>
          <p:cNvPr id="138" name="Google Shape;138;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rotWithShape="1">
          <a:blip r:embed="rId3">
            <a:alphaModFix/>
          </a:blip>
          <a:srcRect t="22396"/>
          <a:stretch/>
        </p:blipFill>
        <p:spPr>
          <a:xfrm>
            <a:off x="729450" y="1407428"/>
            <a:ext cx="7688702" cy="2729544"/>
          </a:xfrm>
          <a:prstGeom prst="rect">
            <a:avLst/>
          </a:prstGeom>
          <a:noFill/>
          <a:ln>
            <a:noFill/>
          </a:ln>
        </p:spPr>
      </p:pic>
      <p:sp>
        <p:nvSpPr>
          <p:cNvPr id="144" name="Google Shape;144;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9</a:t>
            </a:fld>
            <a:endParaRPr/>
          </a:p>
        </p:txBody>
      </p:sp>
      <p:sp>
        <p:nvSpPr>
          <p:cNvPr id="145" name="Google Shape;145;p21"/>
          <p:cNvSpPr txBox="1">
            <a:spLocks noGrp="1"/>
          </p:cNvSpPr>
          <p:nvPr>
            <p:ph type="title"/>
          </p:nvPr>
        </p:nvSpPr>
        <p:spPr>
          <a:xfrm>
            <a:off x="729450" y="593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Possible Solutions</a:t>
            </a:r>
            <a:endParaRPr/>
          </a:p>
        </p:txBody>
      </p:sp>
      <p:sp>
        <p:nvSpPr>
          <p:cNvPr id="146" name="Google Shape;146;p21"/>
          <p:cNvSpPr txBox="1"/>
          <p:nvPr/>
        </p:nvSpPr>
        <p:spPr>
          <a:xfrm>
            <a:off x="788550" y="4650850"/>
            <a:ext cx="80715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it" sz="1000">
                <a:latin typeface="Raleway"/>
                <a:ea typeface="Raleway"/>
                <a:cs typeface="Raleway"/>
                <a:sym typeface="Raleway"/>
              </a:rPr>
              <a:t>[2] Bocciarelli, Paolo &amp; D'Ambrogio, Andrea &amp; Giglio, Andrea &amp; Paglia, Emiliano. (2015). A Model-driven Framework for Distributed Simulation of Autonomous Systems. 47. </a:t>
            </a:r>
            <a:endParaRPr sz="10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1378</Words>
  <Application>Microsoft Office PowerPoint</Application>
  <PresentationFormat>On-screen Show (16:9)</PresentationFormat>
  <Paragraphs>108</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Lato</vt:lpstr>
      <vt:lpstr>Raleway</vt:lpstr>
      <vt:lpstr>Arial</vt:lpstr>
      <vt:lpstr>Streamline</vt:lpstr>
      <vt:lpstr>Modeling Autonomous Systems</vt:lpstr>
      <vt:lpstr>What is an Autonomous System?</vt:lpstr>
      <vt:lpstr>What is an Autonomous System?</vt:lpstr>
      <vt:lpstr>Differences with Normal Systems</vt:lpstr>
      <vt:lpstr>Differences with Normal Systems</vt:lpstr>
      <vt:lpstr>Challenges for modeling Autonomous Systems</vt:lpstr>
      <vt:lpstr>Challenges for modeling Autonomous Systems</vt:lpstr>
      <vt:lpstr>Possible Solutions</vt:lpstr>
      <vt:lpstr>Possible Solutions</vt:lpstr>
      <vt:lpstr>Goal Structuring Notation (GSN)</vt:lpstr>
      <vt:lpstr>KAOS Goal Modeling Notation</vt:lpstr>
      <vt:lpstr>KAOS Goal Modeling Notation</vt:lpstr>
      <vt:lpstr>KAOS Goal Modeling Notation</vt:lpstr>
      <vt:lpstr>KAOS Goal Modeling Notation</vt:lpstr>
      <vt:lpstr>KAOS Goal Modeling Notation</vt:lpstr>
      <vt:lpstr>Can Learning-Enabled Systems be trusted in safety critical situations?</vt:lpstr>
      <vt:lpstr>MoDALAS[2] Framework </vt:lpstr>
      <vt:lpstr>How does it work?</vt:lpstr>
      <vt:lpstr>MoDALAS: how it works</vt:lpstr>
      <vt:lpstr>MoDALAS: how it works </vt:lpstr>
      <vt:lpstr>MoDALAS: how it works </vt:lpstr>
      <vt:lpstr>MoDALAS: how it works</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Autonomous Systems</dc:title>
  <cp:lastModifiedBy>Michele Intrevado</cp:lastModifiedBy>
  <cp:revision>1</cp:revision>
  <dcterms:modified xsi:type="dcterms:W3CDTF">2022-11-14T14:05:05Z</dcterms:modified>
</cp:coreProperties>
</file>